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546" y="6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47217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106114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338179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219284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52306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6955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220149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292082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1743768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182325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D6CFF4-1039-40C8-AAFC-3F93EAC7F843}" type="datetimeFigureOut">
              <a:rPr kumimoji="1" lang="ja-JP" altLang="en-US" smtClean="0"/>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51049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1D6CFF4-1039-40C8-AAFC-3F93EAC7F843}" type="datetimeFigureOut">
              <a:rPr kumimoji="1" lang="ja-JP" altLang="en-US" smtClean="0"/>
              <a:t>2019/5/27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FE3D87F-E863-49A1-B0DC-AA907F1FC8D3}" type="slidenum">
              <a:rPr kumimoji="1" lang="ja-JP" altLang="en-US" smtClean="0"/>
              <a:t>‹#›</a:t>
            </a:fld>
            <a:endParaRPr kumimoji="1" lang="ja-JP" altLang="en-US"/>
          </a:p>
        </p:txBody>
      </p:sp>
    </p:spTree>
    <p:extLst>
      <p:ext uri="{BB962C8B-B14F-4D97-AF65-F5344CB8AC3E}">
        <p14:creationId xmlns:p14="http://schemas.microsoft.com/office/powerpoint/2010/main" val="2947050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3955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土佐経済同友会　観光振興委員会　オープン委員会</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5" name="テキスト ボックス 4"/>
          <p:cNvSpPr txBox="1"/>
          <p:nvPr/>
        </p:nvSpPr>
        <p:spPr>
          <a:xfrm>
            <a:off x="252438" y="395536"/>
            <a:ext cx="6336704" cy="615553"/>
          </a:xfrm>
          <a:prstGeom prst="rect">
            <a:avLst/>
          </a:prstGeom>
          <a:noFill/>
        </p:spPr>
        <p:txBody>
          <a:bodyPr wrap="square" rtlCol="0">
            <a:spAutoFit/>
          </a:bodyP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アドベンチャーツーリズム</a:t>
            </a:r>
            <a:r>
              <a:rPr lang="ja-JP" altLang="en-US" dirty="0" smtClean="0">
                <a:latin typeface="HGP創英角ｺﾞｼｯｸUB" panose="020B0900000000000000" pitchFamily="50" charset="-128"/>
                <a:ea typeface="HGP創英角ｺﾞｼｯｸUB" panose="020B0900000000000000" pitchFamily="50" charset="-128"/>
              </a:rPr>
              <a:t>の世界の潮流と日本での可能性</a:t>
            </a:r>
            <a:endParaRPr lang="en-US" altLang="ja-JP" dirty="0" smtClean="0">
              <a:latin typeface="HGP創英角ｺﾞｼｯｸUB" panose="020B0900000000000000" pitchFamily="50" charset="-128"/>
              <a:ea typeface="HGP創英角ｺﾞｼｯｸUB" panose="020B0900000000000000" pitchFamily="50" charset="-128"/>
            </a:endParaRPr>
          </a:p>
          <a:p>
            <a:pPr algn="ctr"/>
            <a:r>
              <a:rPr kumimoji="1" lang="ja-JP" altLang="en-US" sz="1600" dirty="0" smtClean="0">
                <a:latin typeface="HGP創英角ｺﾞｼｯｸUB" panose="020B0900000000000000" pitchFamily="50" charset="-128"/>
                <a:ea typeface="HGP創英角ｺﾞｼｯｸUB" panose="020B0900000000000000" pitchFamily="50" charset="-128"/>
              </a:rPr>
              <a:t>～高知県における自然・文化を活かした体験型観光の方向性を考える～</a:t>
            </a:r>
            <a:endParaRPr kumimoji="1" lang="en-US" altLang="ja-JP" sz="1600" dirty="0" smtClean="0">
              <a:latin typeface="HGP創英角ｺﾞｼｯｸUB" panose="020B0900000000000000" pitchFamily="50" charset="-128"/>
              <a:ea typeface="HGP創英角ｺﾞｼｯｸUB" panose="020B0900000000000000" pitchFamily="50" charset="-128"/>
            </a:endParaRPr>
          </a:p>
        </p:txBody>
      </p:sp>
      <p:cxnSp>
        <p:nvCxnSpPr>
          <p:cNvPr id="7" name="直線コネクタ 6"/>
          <p:cNvCxnSpPr/>
          <p:nvPr/>
        </p:nvCxnSpPr>
        <p:spPr>
          <a:xfrm>
            <a:off x="36414" y="1115616"/>
            <a:ext cx="676875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ホームベース 7"/>
          <p:cNvSpPr/>
          <p:nvPr/>
        </p:nvSpPr>
        <p:spPr>
          <a:xfrm>
            <a:off x="304205" y="1575595"/>
            <a:ext cx="936104" cy="244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HGPｺﾞｼｯｸE" panose="020B0900000000000000" pitchFamily="50" charset="-128"/>
                <a:ea typeface="HGPｺﾞｼｯｸE" panose="020B0900000000000000" pitchFamily="50" charset="-128"/>
              </a:rPr>
              <a:t>参加費</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9" name="ホームベース 8"/>
          <p:cNvSpPr/>
          <p:nvPr/>
        </p:nvSpPr>
        <p:spPr>
          <a:xfrm>
            <a:off x="311576" y="1883372"/>
            <a:ext cx="959107" cy="2468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ｺﾞｼｯｸE" panose="020B0900000000000000" pitchFamily="50" charset="-128"/>
                <a:ea typeface="HGPｺﾞｼｯｸE" panose="020B0900000000000000" pitchFamily="50" charset="-128"/>
              </a:rPr>
              <a:t>日　程</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0" name="ホームベース 9"/>
          <p:cNvSpPr/>
          <p:nvPr/>
        </p:nvSpPr>
        <p:spPr>
          <a:xfrm>
            <a:off x="304205" y="2225485"/>
            <a:ext cx="959107" cy="24738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ｺﾞｼｯｸE" panose="020B0900000000000000" pitchFamily="50" charset="-128"/>
                <a:ea typeface="HGPｺﾞｼｯｸE" panose="020B0900000000000000" pitchFamily="50" charset="-128"/>
              </a:rPr>
              <a:t>日　時</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1" name="ホームベース 10"/>
          <p:cNvSpPr/>
          <p:nvPr/>
        </p:nvSpPr>
        <p:spPr>
          <a:xfrm>
            <a:off x="298249" y="2545257"/>
            <a:ext cx="960410" cy="24075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ｺﾞｼｯｸE" panose="020B0900000000000000" pitchFamily="50" charset="-128"/>
                <a:ea typeface="HGPｺﾞｼｯｸE" panose="020B0900000000000000" pitchFamily="50" charset="-128"/>
              </a:rPr>
              <a:t>会　場</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2" name="テキスト ボックス 11"/>
          <p:cNvSpPr txBox="1"/>
          <p:nvPr/>
        </p:nvSpPr>
        <p:spPr>
          <a:xfrm>
            <a:off x="1747801" y="1227925"/>
            <a:ext cx="2304256" cy="307777"/>
          </a:xfrm>
          <a:prstGeom prst="rect">
            <a:avLst/>
          </a:prstGeom>
          <a:noFill/>
        </p:spPr>
        <p:txBody>
          <a:bodyPr wrap="square" rtlCol="0">
            <a:spAutoFit/>
          </a:bodyPr>
          <a:lstStyle/>
          <a:p>
            <a:r>
              <a:rPr kumimoji="1" lang="ja-JP" altLang="en-US" sz="1400" dirty="0" smtClean="0">
                <a:latin typeface="HGPｺﾞｼｯｸE" panose="020B0900000000000000" pitchFamily="50" charset="-128"/>
                <a:ea typeface="HGPｺﾞｼｯｸE" panose="020B0900000000000000" pitchFamily="50" charset="-128"/>
              </a:rPr>
              <a:t>セミナー　入場無料</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3" name="ホームベース 12"/>
          <p:cNvSpPr/>
          <p:nvPr/>
        </p:nvSpPr>
        <p:spPr>
          <a:xfrm>
            <a:off x="304205" y="1259632"/>
            <a:ext cx="954454" cy="24436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ｺﾞｼｯｸE" panose="020B0900000000000000" pitchFamily="50" charset="-128"/>
                <a:ea typeface="HGPｺﾞｼｯｸE" panose="020B0900000000000000" pitchFamily="50" charset="-128"/>
              </a:rPr>
              <a:t>定　員</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4" name="テキスト ボックス 13"/>
          <p:cNvSpPr txBox="1"/>
          <p:nvPr/>
        </p:nvSpPr>
        <p:spPr>
          <a:xfrm>
            <a:off x="1778794" y="1544143"/>
            <a:ext cx="4528120" cy="307777"/>
          </a:xfrm>
          <a:prstGeom prst="rect">
            <a:avLst/>
          </a:prstGeom>
          <a:noFill/>
        </p:spPr>
        <p:txBody>
          <a:bodyPr wrap="square" rtlCol="0">
            <a:spAutoFit/>
          </a:bodyPr>
          <a:lstStyle/>
          <a:p>
            <a:r>
              <a:rPr kumimoji="1" lang="ja-JP" altLang="en-US" sz="1400" dirty="0" smtClean="0">
                <a:latin typeface="HGPｺﾞｼｯｸE" panose="020B0900000000000000" pitchFamily="50" charset="-128"/>
                <a:ea typeface="HGPｺﾞｼｯｸE" panose="020B0900000000000000" pitchFamily="50" charset="-128"/>
              </a:rPr>
              <a:t>定員　６０名　</a:t>
            </a:r>
            <a:r>
              <a:rPr kumimoji="1" lang="ja-JP" altLang="en-US" sz="1050" dirty="0" smtClean="0">
                <a:latin typeface="HGPｺﾞｼｯｸE" panose="020B0900000000000000" pitchFamily="50" charset="-128"/>
                <a:ea typeface="HGPｺﾞｼｯｸE" panose="020B0900000000000000" pitchFamily="50" charset="-128"/>
              </a:rPr>
              <a:t>満員になり次第締切ります</a:t>
            </a:r>
            <a:endParaRPr kumimoji="1" lang="ja-JP" altLang="en-US" sz="1050" dirty="0">
              <a:latin typeface="HGPｺﾞｼｯｸE" panose="020B0900000000000000" pitchFamily="50" charset="-128"/>
              <a:ea typeface="HGPｺﾞｼｯｸE" panose="020B0900000000000000" pitchFamily="50" charset="-128"/>
            </a:endParaRPr>
          </a:p>
        </p:txBody>
      </p:sp>
      <p:sp>
        <p:nvSpPr>
          <p:cNvPr id="15" name="テキスト ボックス 14"/>
          <p:cNvSpPr txBox="1"/>
          <p:nvPr/>
        </p:nvSpPr>
        <p:spPr>
          <a:xfrm>
            <a:off x="1778794" y="1852883"/>
            <a:ext cx="4528120" cy="307777"/>
          </a:xfrm>
          <a:prstGeom prst="rect">
            <a:avLst/>
          </a:prstGeom>
          <a:noFill/>
        </p:spPr>
        <p:txBody>
          <a:bodyPr wrap="square" rtlCol="0">
            <a:spAutoFit/>
          </a:bodyPr>
          <a:lstStyle/>
          <a:p>
            <a:r>
              <a:rPr kumimoji="1" lang="en-US" altLang="ja-JP" sz="1400" dirty="0" smtClean="0">
                <a:latin typeface="HGPｺﾞｼｯｸE" panose="020B0900000000000000" pitchFamily="50" charset="-128"/>
                <a:ea typeface="HGPｺﾞｼｯｸE" panose="020B0900000000000000" pitchFamily="50" charset="-128"/>
              </a:rPr>
              <a:t>2019</a:t>
            </a:r>
            <a:r>
              <a:rPr kumimoji="1" lang="ja-JP" altLang="en-US" sz="1400" dirty="0" smtClean="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6</a:t>
            </a:r>
            <a:r>
              <a:rPr kumimoji="1" lang="ja-JP" altLang="en-US" sz="1400" dirty="0" smtClean="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19</a:t>
            </a:r>
            <a:r>
              <a:rPr kumimoji="1" lang="ja-JP" altLang="en-US" sz="1400" dirty="0" smtClean="0">
                <a:latin typeface="HGPｺﾞｼｯｸE" panose="020B0900000000000000" pitchFamily="50" charset="-128"/>
                <a:ea typeface="HGPｺﾞｼｯｸE" panose="020B0900000000000000" pitchFamily="50" charset="-128"/>
              </a:rPr>
              <a:t>日（水曜日）</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6" name="テキスト ボックス 15"/>
          <p:cNvSpPr txBox="1"/>
          <p:nvPr/>
        </p:nvSpPr>
        <p:spPr>
          <a:xfrm>
            <a:off x="1747801" y="2195287"/>
            <a:ext cx="4528120" cy="307777"/>
          </a:xfrm>
          <a:prstGeom prst="rect">
            <a:avLst/>
          </a:prstGeom>
          <a:noFill/>
        </p:spPr>
        <p:txBody>
          <a:bodyPr wrap="square" rtlCol="0">
            <a:spAutoFit/>
          </a:bodyPr>
          <a:lstStyle/>
          <a:p>
            <a:r>
              <a:rPr kumimoji="1" lang="ja-JP" altLang="en-US" sz="1400" dirty="0" smtClean="0">
                <a:latin typeface="HGPｺﾞｼｯｸE" panose="020B0900000000000000" pitchFamily="50" charset="-128"/>
                <a:ea typeface="HGPｺﾞｼｯｸE" panose="020B0900000000000000" pitchFamily="50" charset="-128"/>
              </a:rPr>
              <a:t>セミナー　</a:t>
            </a:r>
            <a:r>
              <a:rPr kumimoji="1" lang="en-US" altLang="ja-JP" sz="1400" dirty="0" smtClean="0">
                <a:latin typeface="HGPｺﾞｼｯｸE" panose="020B0900000000000000" pitchFamily="50" charset="-128"/>
                <a:ea typeface="HGPｺﾞｼｯｸE" panose="020B0900000000000000" pitchFamily="50" charset="-128"/>
              </a:rPr>
              <a:t>18:00</a:t>
            </a:r>
            <a:r>
              <a:rPr kumimoji="1" lang="ja-JP" altLang="en-US" sz="1400" dirty="0" smtClean="0">
                <a:latin typeface="HGPｺﾞｼｯｸE" panose="020B0900000000000000" pitchFamily="50" charset="-128"/>
                <a:ea typeface="HGPｺﾞｼｯｸE" panose="020B0900000000000000" pitchFamily="50" charset="-128"/>
              </a:rPr>
              <a:t>～</a:t>
            </a:r>
            <a:r>
              <a:rPr kumimoji="1" lang="en-US" altLang="ja-JP" sz="1400" dirty="0" smtClean="0">
                <a:latin typeface="HGPｺﾞｼｯｸE" panose="020B0900000000000000" pitchFamily="50" charset="-128"/>
                <a:ea typeface="HGPｺﾞｼｯｸE" panose="020B0900000000000000" pitchFamily="50" charset="-128"/>
              </a:rPr>
              <a:t>19:30</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1778794" y="2511744"/>
            <a:ext cx="4528120" cy="307777"/>
          </a:xfrm>
          <a:prstGeom prst="rect">
            <a:avLst/>
          </a:prstGeom>
          <a:noFill/>
        </p:spPr>
        <p:txBody>
          <a:bodyPr wrap="square" rtlCol="0">
            <a:spAutoFit/>
          </a:bodyPr>
          <a:lstStyle/>
          <a:p>
            <a:r>
              <a:rPr kumimoji="1" lang="ja-JP" altLang="en-US" sz="1400" dirty="0" smtClean="0">
                <a:latin typeface="HGPｺﾞｼｯｸE" panose="020B0900000000000000" pitchFamily="50" charset="-128"/>
                <a:ea typeface="HGPｺﾞｼｯｸE" panose="020B0900000000000000" pitchFamily="50" charset="-128"/>
              </a:rPr>
              <a:t>オリエントホテル高知</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3763246" y="2538674"/>
            <a:ext cx="2844552" cy="253916"/>
          </a:xfrm>
          <a:prstGeom prst="rect">
            <a:avLst/>
          </a:prstGeom>
          <a:noFill/>
        </p:spPr>
        <p:txBody>
          <a:bodyPr wrap="square" rtlCol="0">
            <a:spAutoFit/>
          </a:bodyPr>
          <a:lstStyle/>
          <a:p>
            <a:r>
              <a:rPr lang="ja-JP" altLang="en-US" sz="1050" dirty="0" smtClean="0">
                <a:latin typeface="HGPｺﾞｼｯｸE" panose="020B0900000000000000" pitchFamily="50" charset="-128"/>
                <a:ea typeface="HGPｺﾞｼｯｸE" panose="020B0900000000000000" pitchFamily="50" charset="-128"/>
              </a:rPr>
              <a:t>高知市升形５－３７　電話：</a:t>
            </a:r>
            <a:r>
              <a:rPr lang="en-US" altLang="ja-JP" sz="1050" dirty="0" smtClean="0">
                <a:latin typeface="HGPｺﾞｼｯｸE" panose="020B0900000000000000" pitchFamily="50" charset="-128"/>
                <a:ea typeface="HGPｺﾞｼｯｸE" panose="020B0900000000000000" pitchFamily="50" charset="-128"/>
              </a:rPr>
              <a:t>088-822-6565</a:t>
            </a:r>
          </a:p>
        </p:txBody>
      </p:sp>
      <p:cxnSp>
        <p:nvCxnSpPr>
          <p:cNvPr id="20" name="直線コネクタ 19"/>
          <p:cNvCxnSpPr/>
          <p:nvPr/>
        </p:nvCxnSpPr>
        <p:spPr>
          <a:xfrm>
            <a:off x="44624" y="2890922"/>
            <a:ext cx="67687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414" y="3649975"/>
            <a:ext cx="67687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0" y="8172400"/>
            <a:ext cx="676875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ホームベース 22"/>
          <p:cNvSpPr/>
          <p:nvPr/>
        </p:nvSpPr>
        <p:spPr>
          <a:xfrm>
            <a:off x="321051" y="8404073"/>
            <a:ext cx="940155" cy="2160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ｺﾞｼｯｸE" panose="020B0900000000000000" pitchFamily="50" charset="-128"/>
                <a:ea typeface="HGPｺﾞｼｯｸE" panose="020B0900000000000000" pitchFamily="50" charset="-128"/>
              </a:rPr>
              <a:t>申　込</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24" name="ホームベース 23"/>
          <p:cNvSpPr/>
          <p:nvPr/>
        </p:nvSpPr>
        <p:spPr>
          <a:xfrm>
            <a:off x="335181" y="8779531"/>
            <a:ext cx="935502" cy="206151"/>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HGPｺﾞｼｯｸE" panose="020B0900000000000000" pitchFamily="50" charset="-128"/>
                <a:ea typeface="HGPｺﾞｼｯｸE" panose="020B0900000000000000" pitchFamily="50" charset="-128"/>
              </a:rPr>
              <a:t>問合せ</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25" name="テキスト ボックス 24"/>
          <p:cNvSpPr txBox="1"/>
          <p:nvPr/>
        </p:nvSpPr>
        <p:spPr>
          <a:xfrm>
            <a:off x="1500969" y="8358197"/>
            <a:ext cx="5312407" cy="307777"/>
          </a:xfrm>
          <a:prstGeom prst="rect">
            <a:avLst/>
          </a:prstGeom>
          <a:noFill/>
        </p:spPr>
        <p:txBody>
          <a:bodyPr wrap="square" rtlCol="0">
            <a:spAutoFit/>
          </a:bodyPr>
          <a:lstStyle/>
          <a:p>
            <a:r>
              <a:rPr lang="ja-JP" altLang="en-US" sz="1400" dirty="0" smtClean="0">
                <a:latin typeface="HGPｺﾞｼｯｸE" panose="020B0900000000000000" pitchFamily="50" charset="-128"/>
                <a:ea typeface="HGPｺﾞｼｯｸE" panose="020B0900000000000000" pitchFamily="50" charset="-128"/>
              </a:rPr>
              <a:t>チラシ裏面の申込用紙にてファックスでお願いします。</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26" name="テキスト ボックス 25"/>
          <p:cNvSpPr txBox="1"/>
          <p:nvPr/>
        </p:nvSpPr>
        <p:spPr>
          <a:xfrm>
            <a:off x="1492759" y="8728717"/>
            <a:ext cx="5312407" cy="307777"/>
          </a:xfrm>
          <a:prstGeom prst="rect">
            <a:avLst/>
          </a:prstGeom>
          <a:noFill/>
        </p:spPr>
        <p:txBody>
          <a:bodyPr wrap="square" rtlCol="0">
            <a:spAutoFit/>
          </a:bodyPr>
          <a:lstStyle/>
          <a:p>
            <a:r>
              <a:rPr kumimoji="1" lang="ja-JP" altLang="en-US" sz="1400" dirty="0" smtClean="0">
                <a:latin typeface="HGPｺﾞｼｯｸE" panose="020B0900000000000000" pitchFamily="50" charset="-128"/>
                <a:ea typeface="HGPｺﾞｼｯｸE" panose="020B0900000000000000" pitchFamily="50" charset="-128"/>
              </a:rPr>
              <a:t>株式会社ＪＴＢ高知支店　眞田（さなだ）　電話：</a:t>
            </a:r>
            <a:r>
              <a:rPr kumimoji="1" lang="en-US" altLang="ja-JP" sz="1400" dirty="0" smtClean="0">
                <a:latin typeface="HGPｺﾞｼｯｸE" panose="020B0900000000000000" pitchFamily="50" charset="-128"/>
                <a:ea typeface="HGPｺﾞｼｯｸE" panose="020B0900000000000000" pitchFamily="50" charset="-128"/>
              </a:rPr>
              <a:t>088-823-2331</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2" name="テキスト ボックス 1"/>
          <p:cNvSpPr txBox="1"/>
          <p:nvPr/>
        </p:nvSpPr>
        <p:spPr>
          <a:xfrm>
            <a:off x="106398" y="2987824"/>
            <a:ext cx="6660976" cy="553998"/>
          </a:xfrm>
          <a:prstGeom prst="rect">
            <a:avLst/>
          </a:prstGeom>
          <a:noFill/>
        </p:spPr>
        <p:txBody>
          <a:bodyPr wrap="square" rtlCol="0">
            <a:spAutoFit/>
          </a:bodyPr>
          <a:lstStyle/>
          <a:p>
            <a:r>
              <a:rPr lang="ja-JP" altLang="en-US" sz="1000" dirty="0" smtClean="0"/>
              <a:t>高知県は平成</a:t>
            </a:r>
            <a:r>
              <a:rPr lang="en-US" altLang="ja-JP" sz="1000" dirty="0" smtClean="0"/>
              <a:t>31</a:t>
            </a:r>
            <a:r>
              <a:rPr lang="ja-JP" altLang="en-US" sz="1000" dirty="0" smtClean="0"/>
              <a:t>年までに県外観光客数</a:t>
            </a:r>
            <a:r>
              <a:rPr lang="en-US" altLang="ja-JP" sz="1000" dirty="0" smtClean="0"/>
              <a:t>435</a:t>
            </a:r>
            <a:r>
              <a:rPr lang="ja-JP" altLang="en-US" sz="1000" dirty="0" smtClean="0"/>
              <a:t>万人の定常化、観光総消費額</a:t>
            </a:r>
            <a:r>
              <a:rPr lang="en-US" altLang="ja-JP" sz="1000" dirty="0" smtClean="0"/>
              <a:t>1,230</a:t>
            </a:r>
            <a:r>
              <a:rPr lang="ja-JP" altLang="en-US" sz="1000" dirty="0" smtClean="0"/>
              <a:t>億円以上の実現に取り組んでおります。これまでの歴史や食をテーマにした取組をベースにしながら整備中のアウトドア観光の拠点や強みである自然・アクティビティを活かした新しい高知県の体験型観光に取り組み観光拡大につなげたいと思います。</a:t>
            </a:r>
            <a:endParaRPr kumimoji="1" lang="ja-JP" altLang="en-US" sz="1000" dirty="0"/>
          </a:p>
        </p:txBody>
      </p:sp>
      <p:sp>
        <p:nvSpPr>
          <p:cNvPr id="27" name="ホームベース 26"/>
          <p:cNvSpPr/>
          <p:nvPr/>
        </p:nvSpPr>
        <p:spPr>
          <a:xfrm>
            <a:off x="298249" y="3730987"/>
            <a:ext cx="1114527" cy="28803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HGPｺﾞｼｯｸE" panose="020B0900000000000000" pitchFamily="50" charset="-128"/>
                <a:ea typeface="HGPｺﾞｼｯｸE" panose="020B0900000000000000" pitchFamily="50" charset="-128"/>
              </a:rPr>
              <a:t>講師紹介</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6" name="テキスト ボックス 5"/>
          <p:cNvSpPr txBox="1"/>
          <p:nvPr/>
        </p:nvSpPr>
        <p:spPr>
          <a:xfrm>
            <a:off x="1500967" y="3721114"/>
            <a:ext cx="2592288" cy="307777"/>
          </a:xfrm>
          <a:prstGeom prst="rect">
            <a:avLst/>
          </a:prstGeom>
          <a:noFill/>
        </p:spPr>
        <p:txBody>
          <a:bodyPr wrap="square" rtlCol="0">
            <a:spAutoFit/>
          </a:bodyPr>
          <a:lstStyle/>
          <a:p>
            <a:r>
              <a:rPr kumimoji="1" lang="ja-JP" altLang="en-US" sz="1400" dirty="0" smtClean="0"/>
              <a:t>山下　真輝 氏</a:t>
            </a:r>
            <a:endParaRPr kumimoji="1" lang="ja-JP" altLang="en-US" sz="1400" dirty="0"/>
          </a:p>
        </p:txBody>
      </p:sp>
      <p:sp>
        <p:nvSpPr>
          <p:cNvPr id="28" name="テキスト ボックス 27"/>
          <p:cNvSpPr txBox="1"/>
          <p:nvPr/>
        </p:nvSpPr>
        <p:spPr>
          <a:xfrm>
            <a:off x="2797111" y="3674947"/>
            <a:ext cx="3873425" cy="400110"/>
          </a:xfrm>
          <a:prstGeom prst="rect">
            <a:avLst/>
          </a:prstGeom>
          <a:noFill/>
        </p:spPr>
        <p:txBody>
          <a:bodyPr wrap="square" rtlCol="0">
            <a:spAutoFit/>
          </a:bodyPr>
          <a:lstStyle/>
          <a:p>
            <a:r>
              <a:rPr lang="en-US" altLang="ja-JP" sz="1000" b="1" dirty="0" smtClean="0"/>
              <a:t>(</a:t>
            </a:r>
            <a:r>
              <a:rPr lang="ja-JP" altLang="en-US" sz="1000" b="1" dirty="0" smtClean="0"/>
              <a:t>株</a:t>
            </a:r>
            <a:r>
              <a:rPr lang="en-US" altLang="ja-JP" sz="1000" b="1" dirty="0" smtClean="0"/>
              <a:t>)JTB</a:t>
            </a:r>
            <a:r>
              <a:rPr lang="ja-JP" altLang="en-US" sz="1000" b="1" dirty="0" smtClean="0"/>
              <a:t>総合研究所  主席研究員　　</a:t>
            </a:r>
            <a:endParaRPr lang="en-US" altLang="ja-JP" sz="1000" b="1" dirty="0" smtClean="0"/>
          </a:p>
          <a:p>
            <a:r>
              <a:rPr lang="ja-JP" altLang="en-US" sz="1000" b="1" dirty="0" smtClean="0"/>
              <a:t>コンサルティング事業部　交流戦略部長</a:t>
            </a:r>
            <a:endParaRPr kumimoji="1" lang="ja-JP" altLang="en-US" sz="1000" b="1" dirty="0"/>
          </a:p>
        </p:txBody>
      </p:sp>
      <p:pic>
        <p:nvPicPr>
          <p:cNvPr id="2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440" y="4103639"/>
            <a:ext cx="1296186" cy="1296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正方形/長方形 29"/>
          <p:cNvSpPr/>
          <p:nvPr/>
        </p:nvSpPr>
        <p:spPr>
          <a:xfrm>
            <a:off x="1864353" y="4045607"/>
            <a:ext cx="4585638" cy="1354217"/>
          </a:xfrm>
          <a:prstGeom prst="rect">
            <a:avLst/>
          </a:prstGeom>
        </p:spPr>
        <p:txBody>
          <a:bodyPr wrap="square">
            <a:spAutoFit/>
          </a:bodyPr>
          <a:lstStyle/>
          <a:p>
            <a:pPr lvl="0" defTabSz="457200"/>
            <a:r>
              <a:rPr lang="en-US" altLang="ja-JP" sz="1000" b="1" dirty="0">
                <a:solidFill>
                  <a:srgbClr val="0E70BF"/>
                </a:solidFill>
                <a:latin typeface="ＭＳ Ｐゴシック" pitchFamily="50" charset="-128"/>
                <a:ea typeface="ＭＳ Ｐゴシック" pitchFamily="50" charset="-128"/>
                <a:cs typeface="メイリオ"/>
              </a:rPr>
              <a:t>■ </a:t>
            </a:r>
            <a:r>
              <a:rPr lang="ja-JP" altLang="en-US" sz="1000" b="1" dirty="0">
                <a:solidFill>
                  <a:srgbClr val="0E70BF"/>
                </a:solidFill>
                <a:latin typeface="ＭＳ Ｐゴシック" pitchFamily="50" charset="-128"/>
                <a:ea typeface="ＭＳ Ｐゴシック" pitchFamily="50" charset="-128"/>
                <a:cs typeface="メイリオ"/>
              </a:rPr>
              <a:t>活動</a:t>
            </a:r>
            <a:r>
              <a:rPr lang="ja-JP" altLang="en-US" sz="1000" b="1" dirty="0" smtClean="0">
                <a:solidFill>
                  <a:srgbClr val="0E70BF"/>
                </a:solidFill>
                <a:latin typeface="ＭＳ Ｐゴシック" pitchFamily="50" charset="-128"/>
                <a:ea typeface="ＭＳ Ｐゴシック" pitchFamily="50" charset="-128"/>
                <a:cs typeface="メイリオ"/>
              </a:rPr>
              <a:t>内容</a:t>
            </a:r>
            <a:endParaRPr lang="en-US" altLang="ja-JP" sz="1000" b="1" dirty="0" smtClean="0">
              <a:solidFill>
                <a:srgbClr val="0E70BF"/>
              </a:solidFill>
              <a:latin typeface="ＭＳ Ｐゴシック" pitchFamily="50" charset="-128"/>
              <a:ea typeface="ＭＳ Ｐゴシック" pitchFamily="50" charset="-128"/>
              <a:cs typeface="メイリオ"/>
            </a:endParaRPr>
          </a:p>
          <a:p>
            <a:pPr lvl="0" defTabSz="457200"/>
            <a:r>
              <a:rPr lang="en-US" altLang="ja-JP" sz="900" dirty="0">
                <a:solidFill>
                  <a:prstClr val="black"/>
                </a:solidFill>
                <a:latin typeface="ＭＳ Ｐゴシック" pitchFamily="50" charset="-128"/>
                <a:ea typeface="ＭＳ Ｐゴシック" pitchFamily="50" charset="-128"/>
                <a:cs typeface="メイリオ"/>
              </a:rPr>
              <a:t>JTB</a:t>
            </a:r>
            <a:r>
              <a:rPr lang="ja-JP" altLang="en-US" sz="900" dirty="0">
                <a:solidFill>
                  <a:prstClr val="black"/>
                </a:solidFill>
                <a:latin typeface="ＭＳ Ｐゴシック" pitchFamily="50" charset="-128"/>
                <a:ea typeface="ＭＳ Ｐゴシック" pitchFamily="50" charset="-128"/>
                <a:cs typeface="メイリオ"/>
              </a:rPr>
              <a:t>グループが全社で推進する観光を基軸とした地域活性化事業として立ち上げた「地域交流プロジェクト」を</a:t>
            </a:r>
            <a:r>
              <a:rPr lang="en-US" altLang="ja-JP" sz="900" dirty="0">
                <a:solidFill>
                  <a:prstClr val="black"/>
                </a:solidFill>
                <a:latin typeface="ＭＳ Ｐゴシック" pitchFamily="50" charset="-128"/>
                <a:ea typeface="ＭＳ Ｐゴシック" pitchFamily="50" charset="-128"/>
                <a:cs typeface="メイリオ"/>
              </a:rPr>
              <a:t>JTB</a:t>
            </a:r>
            <a:r>
              <a:rPr lang="ja-JP" altLang="en-US" sz="900" dirty="0">
                <a:solidFill>
                  <a:prstClr val="black"/>
                </a:solidFill>
                <a:latin typeface="ＭＳ Ｐゴシック" pitchFamily="50" charset="-128"/>
                <a:ea typeface="ＭＳ Ｐゴシック" pitchFamily="50" charset="-128"/>
                <a:cs typeface="メイリオ"/>
              </a:rPr>
              <a:t>グループ本社で推進するべく、全社戦略の策定や人財育成に取組み、観光庁、経済産業省、文科省等の中央省庁における観光立国に関する様々な政策にも関わっている。また全国各地から講演会やパネルディスカッションの出演依頼も多数あり、全国各地の観光地域づくりや６次産業化に関するセミナーやシンポジウムにおける講演活動や観光人材育成講座の講師や一般社団法人日本スポーツツーリズム推進機構における観光地域づくり委員会委員長など観光分野の各種委員を多数務めている。内閣官房地域活性化伝道師として全国各地の観光振興のアドバイスを行っている。</a:t>
            </a:r>
            <a:r>
              <a:rPr lang="en-US" altLang="ja-JP" sz="900" dirty="0">
                <a:solidFill>
                  <a:prstClr val="black"/>
                </a:solidFill>
                <a:latin typeface="ＭＳ Ｐゴシック" pitchFamily="50" charset="-128"/>
                <a:ea typeface="ＭＳ Ｐゴシック" pitchFamily="50" charset="-128"/>
                <a:cs typeface="メイリオ"/>
              </a:rPr>
              <a:t>2018</a:t>
            </a:r>
            <a:r>
              <a:rPr lang="ja-JP" altLang="en-US" sz="900" dirty="0">
                <a:solidFill>
                  <a:prstClr val="black"/>
                </a:solidFill>
                <a:latin typeface="ＭＳ Ｐゴシック" pitchFamily="50" charset="-128"/>
                <a:ea typeface="ＭＳ Ｐゴシック" pitchFamily="50" charset="-128"/>
                <a:cs typeface="メイリオ"/>
              </a:rPr>
              <a:t>年</a:t>
            </a:r>
            <a:r>
              <a:rPr lang="en-US" altLang="ja-JP" sz="900" dirty="0">
                <a:solidFill>
                  <a:prstClr val="black"/>
                </a:solidFill>
                <a:latin typeface="ＭＳ Ｐゴシック" pitchFamily="50" charset="-128"/>
                <a:ea typeface="ＭＳ Ｐゴシック" pitchFamily="50" charset="-128"/>
                <a:cs typeface="メイリオ"/>
              </a:rPr>
              <a:t>4</a:t>
            </a:r>
            <a:r>
              <a:rPr lang="ja-JP" altLang="en-US" sz="900" dirty="0">
                <a:solidFill>
                  <a:prstClr val="black"/>
                </a:solidFill>
                <a:latin typeface="ＭＳ Ｐゴシック" pitchFamily="50" charset="-128"/>
                <a:ea typeface="ＭＳ Ｐゴシック" pitchFamily="50" charset="-128"/>
                <a:cs typeface="メイリオ"/>
              </a:rPr>
              <a:t>月より現職。</a:t>
            </a:r>
            <a:endParaRPr lang="en-US" altLang="ja-JP" sz="1000" dirty="0">
              <a:solidFill>
                <a:prstClr val="black"/>
              </a:solidFill>
              <a:latin typeface="ＭＳ Ｐゴシック" pitchFamily="50" charset="-128"/>
              <a:ea typeface="ＭＳ Ｐゴシック" pitchFamily="50" charset="-128"/>
              <a:cs typeface="メイリオ"/>
            </a:endParaRPr>
          </a:p>
        </p:txBody>
      </p:sp>
      <p:sp>
        <p:nvSpPr>
          <p:cNvPr id="31" name="正方形/長方形 30"/>
          <p:cNvSpPr/>
          <p:nvPr/>
        </p:nvSpPr>
        <p:spPr>
          <a:xfrm>
            <a:off x="239926" y="5431693"/>
            <a:ext cx="6527448" cy="1077218"/>
          </a:xfrm>
          <a:prstGeom prst="rect">
            <a:avLst/>
          </a:prstGeom>
        </p:spPr>
        <p:txBody>
          <a:bodyPr wrap="square">
            <a:spAutoFit/>
          </a:bodyPr>
          <a:lstStyle/>
          <a:p>
            <a:r>
              <a:rPr lang="en-US" altLang="ja-JP" sz="1000" b="1" dirty="0">
                <a:solidFill>
                  <a:srgbClr val="0E70BF"/>
                </a:solidFill>
                <a:latin typeface="ＭＳ Ｐゴシック" pitchFamily="50" charset="-128"/>
                <a:ea typeface="ＭＳ Ｐゴシック" pitchFamily="50" charset="-128"/>
                <a:cs typeface="メイリオ"/>
              </a:rPr>
              <a:t>■</a:t>
            </a:r>
            <a:r>
              <a:rPr lang="ja-JP" altLang="en-US" sz="1000" b="1" dirty="0">
                <a:solidFill>
                  <a:srgbClr val="0E70BF"/>
                </a:solidFill>
                <a:latin typeface="ＭＳ Ｐゴシック" pitchFamily="50" charset="-128"/>
                <a:ea typeface="ＭＳ Ｐゴシック" pitchFamily="50" charset="-128"/>
                <a:cs typeface="メイリオ"/>
              </a:rPr>
              <a:t>主な公的活動</a:t>
            </a:r>
            <a:endParaRPr lang="en-US" altLang="ja-JP" sz="1000" b="1" dirty="0">
              <a:solidFill>
                <a:srgbClr val="0E70BF"/>
              </a:solidFill>
              <a:latin typeface="ＭＳ Ｐゴシック" pitchFamily="50" charset="-128"/>
              <a:ea typeface="ＭＳ Ｐゴシック" pitchFamily="50" charset="-128"/>
              <a:cs typeface="メイリオ"/>
            </a:endParaRPr>
          </a:p>
          <a:p>
            <a:r>
              <a:rPr lang="ja-JP" altLang="en-US" sz="900" dirty="0">
                <a:solidFill>
                  <a:srgbClr val="000000"/>
                </a:solidFill>
                <a:latin typeface="ＭＳ Ｐゴシック" pitchFamily="50" charset="-128"/>
                <a:ea typeface="ＭＳ Ｐゴシック" pitchFamily="50" charset="-128"/>
                <a:cs typeface="メイリオ"/>
              </a:rPr>
              <a:t>内閣官房　地域活性化伝</a:t>
            </a:r>
            <a:r>
              <a:rPr lang="ja-JP" altLang="en-US" sz="900" dirty="0" smtClean="0">
                <a:solidFill>
                  <a:srgbClr val="000000"/>
                </a:solidFill>
                <a:latin typeface="ＭＳ Ｐゴシック" pitchFamily="50" charset="-128"/>
                <a:ea typeface="ＭＳ Ｐゴシック" pitchFamily="50" charset="-128"/>
                <a:cs typeface="メイリオ"/>
              </a:rPr>
              <a:t>導師　</a:t>
            </a:r>
            <a:r>
              <a:rPr lang="en-US" altLang="ja-JP" sz="900" dirty="0" smtClean="0">
                <a:solidFill>
                  <a:srgbClr val="000000"/>
                </a:solidFill>
                <a:latin typeface="ＭＳ Ｐゴシック" pitchFamily="50" charset="-128"/>
                <a:ea typeface="ＭＳ Ｐゴシック" pitchFamily="50" charset="-128"/>
                <a:cs typeface="メイリオ"/>
              </a:rPr>
              <a:t>/</a:t>
            </a:r>
            <a:r>
              <a:rPr lang="ja-JP" altLang="en-US" sz="900" dirty="0" smtClean="0">
                <a:solidFill>
                  <a:srgbClr val="000000"/>
                </a:solidFill>
                <a:latin typeface="ＭＳ Ｐゴシック" pitchFamily="50" charset="-128"/>
                <a:ea typeface="ＭＳ Ｐゴシック" pitchFamily="50" charset="-128"/>
                <a:cs typeface="メイリオ"/>
              </a:rPr>
              <a:t>　</a:t>
            </a:r>
            <a:r>
              <a:rPr lang="en-US" altLang="ja-JP" sz="900" dirty="0" smtClean="0">
                <a:solidFill>
                  <a:srgbClr val="000000"/>
                </a:solidFill>
                <a:latin typeface="ＭＳ Ｐゴシック" pitchFamily="50" charset="-128"/>
                <a:ea typeface="ＭＳ Ｐゴシック" pitchFamily="50" charset="-128"/>
                <a:cs typeface="メイリオ"/>
              </a:rPr>
              <a:t>DMO</a:t>
            </a:r>
            <a:r>
              <a:rPr lang="ja-JP" altLang="en-US" sz="900" dirty="0">
                <a:solidFill>
                  <a:srgbClr val="000000"/>
                </a:solidFill>
                <a:latin typeface="ＭＳ Ｐゴシック" pitchFamily="50" charset="-128"/>
                <a:ea typeface="ＭＳ Ｐゴシック" pitchFamily="50" charset="-128"/>
                <a:cs typeface="メイリオ"/>
              </a:rPr>
              <a:t>推進機構　理事</a:t>
            </a:r>
            <a:endParaRPr lang="en-US" altLang="ja-JP" sz="900" dirty="0">
              <a:solidFill>
                <a:srgbClr val="000000"/>
              </a:solidFill>
              <a:latin typeface="ＭＳ Ｐゴシック" pitchFamily="50" charset="-128"/>
              <a:ea typeface="ＭＳ Ｐゴシック" pitchFamily="50" charset="-128"/>
              <a:cs typeface="メイリオ"/>
            </a:endParaRPr>
          </a:p>
          <a:p>
            <a:r>
              <a:rPr lang="ja-JP" altLang="en-US" sz="900" dirty="0">
                <a:latin typeface="ＭＳ Ｐゴシック" pitchFamily="50" charset="-128"/>
                <a:ea typeface="ＭＳ Ｐゴシック" pitchFamily="50" charset="-128"/>
                <a:cs typeface="メイリオ"/>
              </a:rPr>
              <a:t>スポーツ庁・スポーツツーリズム官民協議会　</a:t>
            </a:r>
            <a:r>
              <a:rPr lang="ja-JP" altLang="en-US" sz="900" dirty="0" smtClean="0">
                <a:latin typeface="ＭＳ Ｐゴシック" pitchFamily="50" charset="-128"/>
                <a:ea typeface="ＭＳ Ｐゴシック" pitchFamily="50" charset="-128"/>
                <a:cs typeface="メイリオ"/>
              </a:rPr>
              <a:t>委員</a:t>
            </a:r>
            <a:r>
              <a:rPr lang="ja-JP" altLang="en-US" sz="900" dirty="0" smtClean="0">
                <a:solidFill>
                  <a:srgbClr val="000000"/>
                </a:solidFill>
                <a:latin typeface="ＭＳ Ｐゴシック" pitchFamily="50" charset="-128"/>
                <a:ea typeface="ＭＳ Ｐゴシック" pitchFamily="50" charset="-128"/>
                <a:cs typeface="メイリオ"/>
              </a:rPr>
              <a:t>　</a:t>
            </a:r>
            <a:r>
              <a:rPr lang="en-US" altLang="ja-JP" sz="900" dirty="0" smtClean="0">
                <a:solidFill>
                  <a:srgbClr val="000000"/>
                </a:solidFill>
                <a:latin typeface="ＭＳ Ｐゴシック" pitchFamily="50" charset="-128"/>
                <a:ea typeface="ＭＳ Ｐゴシック" pitchFamily="50" charset="-128"/>
                <a:cs typeface="メイリオ"/>
              </a:rPr>
              <a:t>/</a:t>
            </a:r>
            <a:r>
              <a:rPr lang="ja-JP" altLang="en-US" sz="900" dirty="0" smtClean="0">
                <a:solidFill>
                  <a:srgbClr val="000000"/>
                </a:solidFill>
                <a:latin typeface="ＭＳ Ｐゴシック" pitchFamily="50" charset="-128"/>
                <a:ea typeface="ＭＳ Ｐゴシック" pitchFamily="50" charset="-128"/>
                <a:cs typeface="メイリオ"/>
              </a:rPr>
              <a:t>　一般</a:t>
            </a:r>
            <a:r>
              <a:rPr lang="ja-JP" altLang="en-US" sz="900" dirty="0">
                <a:solidFill>
                  <a:srgbClr val="000000"/>
                </a:solidFill>
                <a:latin typeface="ＭＳ Ｐゴシック" pitchFamily="50" charset="-128"/>
                <a:ea typeface="ＭＳ Ｐゴシック" pitchFamily="50" charset="-128"/>
                <a:cs typeface="メイリオ"/>
              </a:rPr>
              <a:t>社団法人日本スポーツツーリズム推進機構（</a:t>
            </a:r>
            <a:r>
              <a:rPr lang="en-US" altLang="ja-JP" sz="900" dirty="0">
                <a:solidFill>
                  <a:srgbClr val="000000"/>
                </a:solidFill>
                <a:latin typeface="ＭＳ Ｐゴシック" pitchFamily="50" charset="-128"/>
                <a:ea typeface="ＭＳ Ｐゴシック" pitchFamily="50" charset="-128"/>
                <a:cs typeface="メイリオ"/>
              </a:rPr>
              <a:t>JSTA</a:t>
            </a:r>
            <a:r>
              <a:rPr lang="ja-JP" altLang="en-US" sz="900" dirty="0">
                <a:solidFill>
                  <a:srgbClr val="000000"/>
                </a:solidFill>
                <a:latin typeface="ＭＳ Ｐゴシック" pitchFamily="50" charset="-128"/>
                <a:ea typeface="ＭＳ Ｐゴシック" pitchFamily="50" charset="-128"/>
                <a:cs typeface="メイリオ"/>
              </a:rPr>
              <a:t>）　</a:t>
            </a:r>
            <a:r>
              <a:rPr lang="en-US" altLang="ja-JP" sz="900" dirty="0">
                <a:solidFill>
                  <a:srgbClr val="000000"/>
                </a:solidFill>
                <a:latin typeface="ＭＳ Ｐゴシック" pitchFamily="50" charset="-128"/>
                <a:ea typeface="ＭＳ Ｐゴシック" pitchFamily="50" charset="-128"/>
                <a:cs typeface="メイリオ"/>
              </a:rPr>
              <a:t/>
            </a:r>
            <a:br>
              <a:rPr lang="en-US" altLang="ja-JP" sz="900" dirty="0">
                <a:solidFill>
                  <a:srgbClr val="000000"/>
                </a:solidFill>
                <a:latin typeface="ＭＳ Ｐゴシック" pitchFamily="50" charset="-128"/>
                <a:ea typeface="ＭＳ Ｐゴシック" pitchFamily="50" charset="-128"/>
                <a:cs typeface="メイリオ"/>
              </a:rPr>
            </a:br>
            <a:r>
              <a:rPr lang="ja-JP" altLang="en-US" sz="900" dirty="0" smtClean="0">
                <a:solidFill>
                  <a:srgbClr val="000000"/>
                </a:solidFill>
                <a:latin typeface="ＭＳ Ｐゴシック" pitchFamily="50" charset="-128"/>
                <a:ea typeface="ＭＳ Ｐゴシック" pitchFamily="50" charset="-128"/>
                <a:cs typeface="メイリオ"/>
              </a:rPr>
              <a:t>観光</a:t>
            </a:r>
            <a:r>
              <a:rPr lang="ja-JP" altLang="en-US" sz="900" dirty="0">
                <a:solidFill>
                  <a:srgbClr val="000000"/>
                </a:solidFill>
                <a:latin typeface="ＭＳ Ｐゴシック" pitchFamily="50" charset="-128"/>
                <a:ea typeface="ＭＳ Ｐゴシック" pitchFamily="50" charset="-128"/>
                <a:cs typeface="メイリオ"/>
              </a:rPr>
              <a:t>地域づくり委員会委員長</a:t>
            </a:r>
            <a:r>
              <a:rPr lang="en-US" altLang="ja-JP" sz="900" dirty="0">
                <a:solidFill>
                  <a:srgbClr val="000000"/>
                </a:solidFill>
                <a:latin typeface="ＭＳ Ｐゴシック" pitchFamily="50" charset="-128"/>
                <a:ea typeface="ＭＳ Ｐゴシック" pitchFamily="50" charset="-128"/>
                <a:cs typeface="メイリオ"/>
              </a:rPr>
              <a:t>/</a:t>
            </a:r>
            <a:r>
              <a:rPr lang="ja-JP" altLang="en-US" sz="900" dirty="0">
                <a:solidFill>
                  <a:srgbClr val="000000"/>
                </a:solidFill>
                <a:latin typeface="ＭＳ Ｐゴシック" pitchFamily="50" charset="-128"/>
                <a:ea typeface="ＭＳ Ｐゴシック" pitchFamily="50" charset="-128"/>
                <a:cs typeface="メイリオ"/>
              </a:rPr>
              <a:t>セミナー</a:t>
            </a:r>
            <a:r>
              <a:rPr lang="ja-JP" altLang="en-US" sz="900" dirty="0" smtClean="0">
                <a:solidFill>
                  <a:srgbClr val="000000"/>
                </a:solidFill>
                <a:latin typeface="ＭＳ Ｐゴシック" pitchFamily="50" charset="-128"/>
                <a:ea typeface="ＭＳ Ｐゴシック" pitchFamily="50" charset="-128"/>
                <a:cs typeface="メイリオ"/>
              </a:rPr>
              <a:t>委員　</a:t>
            </a:r>
            <a:r>
              <a:rPr lang="en-US" altLang="ja-JP" sz="900" dirty="0" smtClean="0">
                <a:solidFill>
                  <a:srgbClr val="000000"/>
                </a:solidFill>
                <a:latin typeface="ＭＳ Ｐゴシック" pitchFamily="50" charset="-128"/>
                <a:ea typeface="ＭＳ Ｐゴシック" pitchFamily="50" charset="-128"/>
                <a:cs typeface="メイリオ"/>
              </a:rPr>
              <a:t>/</a:t>
            </a:r>
            <a:r>
              <a:rPr lang="ja-JP" altLang="en-US" sz="900" dirty="0" smtClean="0">
                <a:solidFill>
                  <a:srgbClr val="000000"/>
                </a:solidFill>
                <a:latin typeface="ＭＳ Ｐゴシック" pitchFamily="50" charset="-128"/>
                <a:ea typeface="ＭＳ Ｐゴシック" pitchFamily="50" charset="-128"/>
                <a:cs typeface="メイリオ"/>
              </a:rPr>
              <a:t>　</a:t>
            </a:r>
            <a:r>
              <a:rPr lang="en-US" altLang="ja-JP" sz="900" dirty="0" smtClean="0">
                <a:solidFill>
                  <a:srgbClr val="000000"/>
                </a:solidFill>
                <a:latin typeface="ＭＳ Ｐゴシック" pitchFamily="50" charset="-128"/>
                <a:ea typeface="ＭＳ Ｐゴシック" pitchFamily="50" charset="-128"/>
                <a:cs typeface="メイリオ"/>
              </a:rPr>
              <a:t>NPO</a:t>
            </a:r>
            <a:r>
              <a:rPr lang="ja-JP" altLang="en-US" sz="900" dirty="0">
                <a:solidFill>
                  <a:srgbClr val="000000"/>
                </a:solidFill>
                <a:latin typeface="ＭＳ Ｐゴシック" pitchFamily="50" charset="-128"/>
                <a:ea typeface="ＭＳ Ｐゴシック" pitchFamily="50" charset="-128"/>
                <a:cs typeface="メイリオ"/>
              </a:rPr>
              <a:t>法人越後妻有里山恊働機構　理事</a:t>
            </a:r>
            <a:endParaRPr lang="en-US" altLang="ja-JP" sz="900" dirty="0">
              <a:solidFill>
                <a:srgbClr val="000000"/>
              </a:solidFill>
              <a:latin typeface="ＭＳ Ｐゴシック" pitchFamily="50" charset="-128"/>
              <a:ea typeface="ＭＳ Ｐゴシック" pitchFamily="50" charset="-128"/>
              <a:cs typeface="メイリオ"/>
            </a:endParaRPr>
          </a:p>
          <a:p>
            <a:r>
              <a:rPr lang="ja-JP" altLang="en-US" sz="900" dirty="0">
                <a:latin typeface="ＭＳ Ｐゴシック" pitchFamily="50" charset="-128"/>
                <a:ea typeface="ＭＳ Ｐゴシック" pitchFamily="50" charset="-128"/>
                <a:cs typeface="メイリオ"/>
              </a:rPr>
              <a:t>一般社団法人日本食文化観光推進機構　常務</a:t>
            </a:r>
            <a:r>
              <a:rPr lang="ja-JP" altLang="en-US" sz="900" dirty="0" smtClean="0">
                <a:latin typeface="ＭＳ Ｐゴシック" pitchFamily="50" charset="-128"/>
                <a:ea typeface="ＭＳ Ｐゴシック" pitchFamily="50" charset="-128"/>
                <a:cs typeface="メイリオ"/>
              </a:rPr>
              <a:t>理事　</a:t>
            </a:r>
            <a:r>
              <a:rPr lang="en-US" altLang="ja-JP" sz="900" dirty="0" smtClean="0">
                <a:latin typeface="ＭＳ Ｐゴシック" pitchFamily="50" charset="-128"/>
                <a:ea typeface="ＭＳ Ｐゴシック" pitchFamily="50" charset="-128"/>
                <a:cs typeface="メイリオ"/>
              </a:rPr>
              <a:t>/</a:t>
            </a:r>
            <a:r>
              <a:rPr lang="ja-JP" altLang="en-US" sz="900" dirty="0" smtClean="0">
                <a:latin typeface="ＭＳ Ｐゴシック" pitchFamily="50" charset="-128"/>
                <a:ea typeface="ＭＳ Ｐゴシック" pitchFamily="50" charset="-128"/>
                <a:cs typeface="メイリオ"/>
              </a:rPr>
              <a:t>　観光</a:t>
            </a:r>
            <a:r>
              <a:rPr lang="ja-JP" altLang="en-US" sz="900" dirty="0">
                <a:latin typeface="ＭＳ Ｐゴシック" pitchFamily="50" charset="-128"/>
                <a:ea typeface="ＭＳ Ｐゴシック" pitchFamily="50" charset="-128"/>
                <a:cs typeface="メイリオ"/>
              </a:rPr>
              <a:t>情報連携プラットフォーム機構（</a:t>
            </a:r>
            <a:r>
              <a:rPr lang="en-US" altLang="ja-JP" sz="900" dirty="0">
                <a:latin typeface="ＭＳ Ｐゴシック" pitchFamily="50" charset="-128"/>
                <a:ea typeface="ＭＳ Ｐゴシック" pitchFamily="50" charset="-128"/>
                <a:cs typeface="メイリオ"/>
              </a:rPr>
              <a:t>ASIC</a:t>
            </a:r>
            <a:r>
              <a:rPr lang="ja-JP" altLang="en-US" sz="900" dirty="0">
                <a:latin typeface="ＭＳ Ｐゴシック" pitchFamily="50" charset="-128"/>
                <a:ea typeface="ＭＳ Ｐゴシック" pitchFamily="50" charset="-128"/>
                <a:cs typeface="メイリオ"/>
              </a:rPr>
              <a:t>）　アドバイザー</a:t>
            </a:r>
            <a:endParaRPr lang="en-US" altLang="ja-JP" sz="900" dirty="0">
              <a:latin typeface="ＭＳ Ｐゴシック" pitchFamily="50" charset="-128"/>
              <a:ea typeface="ＭＳ Ｐゴシック" pitchFamily="50" charset="-128"/>
              <a:cs typeface="メイリオ"/>
            </a:endParaRPr>
          </a:p>
          <a:p>
            <a:r>
              <a:rPr lang="ja-JP" altLang="en-US" sz="900" dirty="0">
                <a:latin typeface="ＭＳ Ｐゴシック" pitchFamily="50" charset="-128"/>
                <a:ea typeface="ＭＳ Ｐゴシック" pitchFamily="50" charset="-128"/>
                <a:cs typeface="メイリオ"/>
              </a:rPr>
              <a:t>石川県・</a:t>
            </a:r>
            <a:r>
              <a:rPr lang="ja-JP" altLang="ja-JP" sz="900" dirty="0">
                <a:latin typeface="ＭＳ Ｐゴシック" pitchFamily="50" charset="-128"/>
                <a:ea typeface="ＭＳ Ｐゴシック" pitchFamily="50" charset="-128"/>
                <a:cs typeface="メイリオ"/>
              </a:rPr>
              <a:t>いしかわ里山振興ファンド審査会　審査</a:t>
            </a:r>
            <a:r>
              <a:rPr lang="ja-JP" altLang="ja-JP" sz="900" dirty="0" smtClean="0">
                <a:latin typeface="ＭＳ Ｐゴシック" pitchFamily="50" charset="-128"/>
                <a:ea typeface="ＭＳ Ｐゴシック" pitchFamily="50" charset="-128"/>
                <a:cs typeface="メイリオ"/>
              </a:rPr>
              <a:t>委員長</a:t>
            </a:r>
            <a:r>
              <a:rPr lang="ja-JP" altLang="en-US" sz="900" dirty="0" smtClean="0">
                <a:latin typeface="ＭＳ Ｐゴシック" pitchFamily="50" charset="-128"/>
                <a:ea typeface="ＭＳ Ｐゴシック" pitchFamily="50" charset="-128"/>
                <a:cs typeface="メイリオ"/>
              </a:rPr>
              <a:t>　</a:t>
            </a:r>
            <a:r>
              <a:rPr lang="en-US" altLang="ja-JP" sz="900" dirty="0" smtClean="0">
                <a:latin typeface="ＭＳ Ｐゴシック" pitchFamily="50" charset="-128"/>
                <a:ea typeface="ＭＳ Ｐゴシック" pitchFamily="50" charset="-128"/>
                <a:cs typeface="メイリオ"/>
              </a:rPr>
              <a:t>/</a:t>
            </a:r>
            <a:r>
              <a:rPr lang="ja-JP" altLang="en-US" sz="900" dirty="0" smtClean="0">
                <a:latin typeface="ＭＳ Ｐゴシック" pitchFamily="50" charset="-128"/>
                <a:ea typeface="ＭＳ Ｐゴシック" pitchFamily="50" charset="-128"/>
                <a:cs typeface="メイリオ"/>
              </a:rPr>
              <a:t>　</a:t>
            </a:r>
            <a:r>
              <a:rPr lang="ja-JP" altLang="en-US" sz="900" dirty="0" smtClean="0">
                <a:solidFill>
                  <a:srgbClr val="000000"/>
                </a:solidFill>
                <a:latin typeface="ＭＳ Ｐゴシック" pitchFamily="50" charset="-128"/>
                <a:ea typeface="ＭＳ Ｐゴシック" pitchFamily="50" charset="-128"/>
                <a:cs typeface="メイリオ"/>
              </a:rPr>
              <a:t>シティプロモーション</a:t>
            </a:r>
            <a:r>
              <a:rPr lang="ja-JP" altLang="en-US" sz="900" dirty="0">
                <a:solidFill>
                  <a:srgbClr val="000000"/>
                </a:solidFill>
                <a:latin typeface="ＭＳ Ｐゴシック" pitchFamily="50" charset="-128"/>
                <a:ea typeface="ＭＳ Ｐゴシック" pitchFamily="50" charset="-128"/>
                <a:cs typeface="メイリオ"/>
              </a:rPr>
              <a:t>自治体等連絡協</a:t>
            </a:r>
            <a:r>
              <a:rPr lang="ja-JP" altLang="en-US" sz="900" dirty="0" smtClean="0">
                <a:solidFill>
                  <a:srgbClr val="000000"/>
                </a:solidFill>
                <a:latin typeface="ＭＳ Ｐゴシック" pitchFamily="50" charset="-128"/>
                <a:ea typeface="ＭＳ Ｐゴシック" pitchFamily="50" charset="-128"/>
                <a:cs typeface="メイリオ"/>
              </a:rPr>
              <a:t>議会派遣</a:t>
            </a:r>
            <a:r>
              <a:rPr lang="ja-JP" altLang="en-US" sz="900" dirty="0">
                <a:solidFill>
                  <a:srgbClr val="000000"/>
                </a:solidFill>
                <a:latin typeface="ＭＳ Ｐゴシック" pitchFamily="50" charset="-128"/>
                <a:ea typeface="ＭＳ Ｐゴシック" pitchFamily="50" charset="-128"/>
                <a:cs typeface="メイリオ"/>
              </a:rPr>
              <a:t>アドバイザー　</a:t>
            </a:r>
            <a:r>
              <a:rPr lang="ja-JP" altLang="en-US" sz="900" dirty="0">
                <a:latin typeface="ＭＳ Ｐゴシック" pitchFamily="50" charset="-128"/>
                <a:ea typeface="ＭＳ Ｐゴシック" pitchFamily="50" charset="-128"/>
                <a:cs typeface="メイリオ"/>
              </a:rPr>
              <a:t>　</a:t>
            </a:r>
            <a:r>
              <a:rPr lang="en-US" altLang="ja-JP" sz="900" dirty="0">
                <a:solidFill>
                  <a:srgbClr val="000000"/>
                </a:solidFill>
                <a:latin typeface="ＭＳ Ｐゴシック" pitchFamily="50" charset="-128"/>
                <a:ea typeface="ＭＳ Ｐゴシック" pitchFamily="50" charset="-128"/>
                <a:cs typeface="メイリオ"/>
              </a:rPr>
              <a:t/>
            </a:r>
            <a:br>
              <a:rPr lang="en-US" altLang="ja-JP" sz="900" dirty="0">
                <a:solidFill>
                  <a:srgbClr val="000000"/>
                </a:solidFill>
                <a:latin typeface="ＭＳ Ｐゴシック" pitchFamily="50" charset="-128"/>
                <a:ea typeface="ＭＳ Ｐゴシック" pitchFamily="50" charset="-128"/>
                <a:cs typeface="メイリオ"/>
              </a:rPr>
            </a:br>
            <a:r>
              <a:rPr lang="ja-JP" altLang="ja-JP" sz="900" dirty="0">
                <a:latin typeface="ＭＳ Ｐゴシック" pitchFamily="50" charset="-128"/>
                <a:ea typeface="ＭＳ Ｐゴシック" pitchFamily="50" charset="-128"/>
                <a:cs typeface="メイリオ"/>
              </a:rPr>
              <a:t>日本フードツーリズム協会　フードツーリズムマイスター養成講座　講師 </a:t>
            </a:r>
            <a:endParaRPr lang="en-US" altLang="ja-JP" sz="900" dirty="0">
              <a:latin typeface="ＭＳ Ｐゴシック" pitchFamily="50" charset="-128"/>
              <a:ea typeface="ＭＳ Ｐゴシック" pitchFamily="50" charset="-128"/>
              <a:cs typeface="メイリオ"/>
            </a:endParaRPr>
          </a:p>
        </p:txBody>
      </p:sp>
      <p:sp>
        <p:nvSpPr>
          <p:cNvPr id="3" name="正方形/長方形 2"/>
          <p:cNvSpPr/>
          <p:nvPr/>
        </p:nvSpPr>
        <p:spPr>
          <a:xfrm>
            <a:off x="249161" y="6508911"/>
            <a:ext cx="6112470" cy="1631216"/>
          </a:xfrm>
          <a:prstGeom prst="rect">
            <a:avLst/>
          </a:prstGeom>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t>＜過去の主な公的活動＞</a:t>
            </a:r>
            <a:endParaRPr kumimoji="0" lang="en-US" altLang="ja-JP"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t>観光庁　観光地域づくりプラットフォーム人材育成ガイドライン検討会　委員</a:t>
            </a:r>
            <a:endParaRPr kumimoji="0" lang="en-US" altLang="ja-JP"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t>観光庁　観光地域づくりプラットフォーム人材育成検討会　委員</a:t>
            </a:r>
            <a:r>
              <a:rPr kumimoji="0" lang="ja-JP" altLang="en-US" sz="1000" kern="0" dirty="0">
                <a:solidFill>
                  <a:srgbClr val="000000"/>
                </a:solidFill>
                <a:latin typeface="ＭＳ Ｐゴシック" pitchFamily="50" charset="-128"/>
                <a:ea typeface="ＭＳ Ｐゴシック" pitchFamily="50" charset="-128"/>
                <a:cs typeface="メイリオ"/>
              </a:rPr>
              <a:t>　</a:t>
            </a:r>
            <a:r>
              <a:rPr kumimoji="0" lang="en-US" altLang="ja-JP" sz="1000" kern="0" dirty="0" smtClean="0">
                <a:solidFill>
                  <a:srgbClr val="000000"/>
                </a:solidFill>
                <a:latin typeface="ＭＳ Ｐゴシック" pitchFamily="50" charset="-128"/>
                <a:ea typeface="ＭＳ Ｐゴシック" pitchFamily="50" charset="-128"/>
                <a:cs typeface="メイリオ"/>
              </a:rPr>
              <a:t>/</a:t>
            </a:r>
            <a:r>
              <a:rPr kumimoji="0" lang="ja-JP" altLang="en-US" sz="1000" kern="0" dirty="0" smtClean="0">
                <a:solidFill>
                  <a:srgbClr val="000000"/>
                </a:solidFill>
                <a:latin typeface="ＭＳ Ｐゴシック" pitchFamily="50" charset="-128"/>
                <a:ea typeface="ＭＳ Ｐゴシック" pitchFamily="50" charset="-128"/>
                <a:cs typeface="メイリオ"/>
              </a:rPr>
              <a:t>　</a:t>
            </a: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環境省　エコツーリズム推進アドバイザー</a:t>
            </a:r>
            <a:endPar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経済産業省　地域のストーリーづくり研究会　委員</a:t>
            </a:r>
            <a:endPar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スポーツ庁・スポーツによる地域活性化を担う事業体についての検討会　委員</a:t>
            </a:r>
            <a:endPar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t>福岡地域戦略推進協議会　観光部会　副部会長（福岡市</a:t>
            </a:r>
            <a:r>
              <a:rPr kumimoji="0" lang="en-US" altLang="ja-JP"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t>MICE</a:t>
            </a:r>
            <a:r>
              <a:rPr kumimoji="0" lang="ja-JP" altLang="en-US"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t>戦略策定プロジェクトリーダー）</a:t>
            </a:r>
            <a:r>
              <a:rPr kumimoji="0" lang="en-US" altLang="ja-JP"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t/>
            </a:r>
            <a:br>
              <a:rPr kumimoji="0" lang="en-US" altLang="ja-JP" sz="1000" b="0" i="0" u="none" strike="noStrike" kern="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メイリオ"/>
              </a:rPr>
            </a:b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横浜市都心臨海部再生マスタープラン審議会　委員</a:t>
            </a:r>
            <a:r>
              <a:rPr kumimoji="0" lang="ja-JP" altLang="en-US" sz="1000" kern="0" dirty="0">
                <a:solidFill>
                  <a:prstClr val="black"/>
                </a:solidFill>
                <a:latin typeface="ＭＳ Ｐゴシック" pitchFamily="50" charset="-128"/>
                <a:ea typeface="ＭＳ Ｐゴシック" pitchFamily="50" charset="-128"/>
                <a:cs typeface="メイリオ"/>
              </a:rPr>
              <a:t>　</a:t>
            </a:r>
            <a:r>
              <a:rPr kumimoji="0" lang="en-US" altLang="ja-JP" sz="1000" kern="0" dirty="0" smtClean="0">
                <a:solidFill>
                  <a:prstClr val="black"/>
                </a:solidFill>
                <a:latin typeface="ＭＳ Ｐゴシック" pitchFamily="50" charset="-128"/>
                <a:ea typeface="ＭＳ Ｐゴシック" pitchFamily="50" charset="-128"/>
                <a:cs typeface="メイリオ"/>
              </a:rPr>
              <a:t>/</a:t>
            </a:r>
            <a:r>
              <a:rPr kumimoji="0" lang="ja-JP" altLang="en-US" sz="1000" kern="0" dirty="0" smtClean="0">
                <a:solidFill>
                  <a:prstClr val="black"/>
                </a:solidFill>
                <a:latin typeface="ＭＳ Ｐゴシック" pitchFamily="50" charset="-128"/>
                <a:ea typeface="ＭＳ Ｐゴシック" pitchFamily="50" charset="-128"/>
                <a:cs typeface="メイリオ"/>
              </a:rPr>
              <a:t>　</a:t>
            </a: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福井市観光ビジョン策定委員会委員</a:t>
            </a:r>
            <a:endPar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やまぐち</a:t>
            </a:r>
            <a:r>
              <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DMO</a:t>
            </a: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スーパーバイザー</a:t>
            </a:r>
            <a:r>
              <a:rPr kumimoji="0" lang="ja-JP" altLang="en-US" sz="1000" kern="0" dirty="0">
                <a:solidFill>
                  <a:prstClr val="black"/>
                </a:solidFill>
                <a:latin typeface="ＭＳ Ｐゴシック" pitchFamily="50" charset="-128"/>
                <a:ea typeface="ＭＳ Ｐゴシック" pitchFamily="50" charset="-128"/>
                <a:cs typeface="メイリオ"/>
              </a:rPr>
              <a:t>　</a:t>
            </a:r>
            <a:r>
              <a:rPr kumimoji="0" lang="en-US" altLang="ja-JP" sz="1000" kern="0" dirty="0" smtClean="0">
                <a:solidFill>
                  <a:prstClr val="black"/>
                </a:solidFill>
                <a:latin typeface="ＭＳ Ｐゴシック" pitchFamily="50" charset="-128"/>
                <a:ea typeface="ＭＳ Ｐゴシック" pitchFamily="50" charset="-128"/>
                <a:cs typeface="メイリオ"/>
              </a:rPr>
              <a:t>/</a:t>
            </a:r>
            <a:r>
              <a:rPr kumimoji="0" lang="ja-JP" altLang="en-US" sz="1000" kern="0" dirty="0" smtClean="0">
                <a:solidFill>
                  <a:prstClr val="black"/>
                </a:solidFill>
                <a:latin typeface="ＭＳ Ｐゴシック" pitchFamily="50" charset="-128"/>
                <a:ea typeface="ＭＳ Ｐゴシック" pitchFamily="50" charset="-128"/>
                <a:cs typeface="メイリオ"/>
              </a:rPr>
              <a:t>　</a:t>
            </a: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青森県観光地経営塾 プログラムアドバイザー、研修講師</a:t>
            </a:r>
            <a:endPar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北海道観光推進機構　地域</a:t>
            </a:r>
            <a:r>
              <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DMO</a:t>
            </a: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人材育成事業　プログラムアドバイザー、研修講師）</a:t>
            </a:r>
            <a:endPar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鹿児島県・新かごしま</a:t>
            </a:r>
            <a:r>
              <a:rPr kumimoji="0" lang="en-US" altLang="ja-JP"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PR</a:t>
            </a: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戦略策定委員会　委員　</a:t>
            </a:r>
            <a:r>
              <a:rPr kumimoji="0" lang="en-US" altLang="ja-JP" sz="1000" kern="0" dirty="0" smtClean="0">
                <a:solidFill>
                  <a:prstClr val="black"/>
                </a:solidFill>
                <a:latin typeface="ＭＳ Ｐゴシック" pitchFamily="50" charset="-128"/>
                <a:ea typeface="ＭＳ Ｐゴシック" pitchFamily="50" charset="-128"/>
                <a:cs typeface="メイリオ"/>
              </a:rPr>
              <a:t>/</a:t>
            </a:r>
            <a:r>
              <a:rPr kumimoji="0" lang="ja-JP" altLang="en-US" sz="1000" kern="0" dirty="0" smtClean="0">
                <a:solidFill>
                  <a:prstClr val="black"/>
                </a:solidFill>
                <a:latin typeface="ＭＳ Ｐゴシック" pitchFamily="50" charset="-128"/>
                <a:ea typeface="ＭＳ Ｐゴシック" pitchFamily="50" charset="-128"/>
                <a:cs typeface="メイリオ"/>
              </a:rPr>
              <a:t>　</a:t>
            </a:r>
            <a:r>
              <a:rPr kumimoji="0" lang="ja-JP" altLang="en-US" sz="1000" b="0" i="0" u="none" strike="noStrike" kern="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メイリオ"/>
              </a:rPr>
              <a:t>福岡市宿泊税に関する検討委員会　委員　　　　　　　　　等</a:t>
            </a:r>
            <a:endParaRPr kumimoji="0" lang="ja-JP" altLang="en-US" sz="1400" b="0" i="0" u="none" strike="noStrike" kern="0" cap="none" spc="0" normalizeH="0" baseline="0" noProof="0" dirty="0" smtClean="0">
              <a:ln>
                <a:noFill/>
              </a:ln>
              <a:solidFill>
                <a:sysClr val="windowText" lastClr="000000"/>
              </a:solidFill>
              <a:effectLst/>
              <a:uLnTx/>
              <a:uFillTx/>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963244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32656" y="611560"/>
            <a:ext cx="6408712" cy="923330"/>
          </a:xfrm>
          <a:prstGeom prst="rect">
            <a:avLst/>
          </a:prstGeom>
          <a:noFill/>
        </p:spPr>
        <p:txBody>
          <a:bodyPr wrap="square" rtlCol="0">
            <a:spAutoFit/>
          </a:bodyPr>
          <a:lstStyle/>
          <a:p>
            <a:pPr algn="ctr">
              <a:lnSpc>
                <a:spcPct val="150000"/>
              </a:lnSpc>
            </a:pPr>
            <a:r>
              <a:rPr kumimoji="1" lang="ja-JP" altLang="en-US" sz="2000" dirty="0" smtClean="0">
                <a:latin typeface="HGP創英角ｺﾞｼｯｸUB" panose="020B0900000000000000" pitchFamily="50" charset="-128"/>
                <a:ea typeface="HGP創英角ｺﾞｼｯｸUB" panose="020B0900000000000000" pitchFamily="50" charset="-128"/>
              </a:rPr>
              <a:t>アドベンチャーツーリズムの世界の潮流と日本での可能性</a:t>
            </a:r>
            <a:endParaRPr kumimoji="1" lang="en-US" altLang="ja-JP" sz="2000" dirty="0" smtClean="0">
              <a:latin typeface="HGP創英角ｺﾞｼｯｸUB" panose="020B0900000000000000" pitchFamily="50" charset="-128"/>
              <a:ea typeface="HGP創英角ｺﾞｼｯｸUB" panose="020B0900000000000000" pitchFamily="50" charset="-128"/>
            </a:endParaRPr>
          </a:p>
          <a:p>
            <a:pPr algn="ctr">
              <a:lnSpc>
                <a:spcPct val="150000"/>
              </a:lnSpc>
            </a:pPr>
            <a:r>
              <a:rPr lang="ja-JP" altLang="en-US" sz="1600" dirty="0" smtClean="0">
                <a:latin typeface="HGP創英角ｺﾞｼｯｸUB" panose="020B0900000000000000" pitchFamily="50" charset="-128"/>
                <a:ea typeface="HGP創英角ｺﾞｼｯｸUB" panose="020B0900000000000000" pitchFamily="50" charset="-128"/>
              </a:rPr>
              <a:t>～高知県における自然・文化を活かした体験型観光の方向性を考える～</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0" y="1763688"/>
            <a:ext cx="685800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latin typeface="HGP創英角ｺﾞｼｯｸUB" panose="020B0900000000000000" pitchFamily="50" charset="-128"/>
                <a:ea typeface="HGP創英角ｺﾞｼｯｸUB" panose="020B0900000000000000" pitchFamily="50" charset="-128"/>
              </a:rPr>
              <a:t>参加申込書</a:t>
            </a:r>
            <a:endParaRPr kumimoji="1" lang="ja-JP" altLang="en-US" sz="2800" dirty="0">
              <a:latin typeface="HGP創英角ｺﾞｼｯｸUB" panose="020B0900000000000000" pitchFamily="50" charset="-128"/>
              <a:ea typeface="HGP創英角ｺﾞｼｯｸUB" panose="020B0900000000000000" pitchFamily="50" charset="-128"/>
            </a:endParaRPr>
          </a:p>
        </p:txBody>
      </p:sp>
      <p:sp>
        <p:nvSpPr>
          <p:cNvPr id="8" name="ホームベース 7"/>
          <p:cNvSpPr/>
          <p:nvPr/>
        </p:nvSpPr>
        <p:spPr>
          <a:xfrm>
            <a:off x="333258" y="2499862"/>
            <a:ext cx="1376536" cy="36004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HGPｺﾞｼｯｸE" panose="020B0900000000000000" pitchFamily="50" charset="-128"/>
                <a:ea typeface="HGPｺﾞｼｯｸE" panose="020B0900000000000000" pitchFamily="50" charset="-128"/>
              </a:rPr>
              <a:t>申込期限</a:t>
            </a:r>
            <a:endParaRPr kumimoji="1" lang="ja-JP" altLang="en-US" dirty="0">
              <a:latin typeface="HGPｺﾞｼｯｸE" panose="020B0900000000000000" pitchFamily="50" charset="-128"/>
              <a:ea typeface="HGPｺﾞｼｯｸE" panose="020B0900000000000000" pitchFamily="50" charset="-128"/>
            </a:endParaRPr>
          </a:p>
        </p:txBody>
      </p:sp>
      <p:sp>
        <p:nvSpPr>
          <p:cNvPr id="9" name="テキスト ボックス 8"/>
          <p:cNvSpPr txBox="1"/>
          <p:nvPr/>
        </p:nvSpPr>
        <p:spPr>
          <a:xfrm>
            <a:off x="1709794" y="2490570"/>
            <a:ext cx="3159366" cy="369332"/>
          </a:xfrm>
          <a:prstGeom prst="rect">
            <a:avLst/>
          </a:prstGeom>
          <a:noFill/>
        </p:spPr>
        <p:txBody>
          <a:bodyPr wrap="square" rtlCol="0">
            <a:spAutoFit/>
          </a:bodyPr>
          <a:lstStyle/>
          <a:p>
            <a:r>
              <a:rPr kumimoji="1" lang="en-US" altLang="ja-JP" dirty="0" smtClean="0">
                <a:latin typeface="HGPｺﾞｼｯｸE" panose="020B0900000000000000" pitchFamily="50" charset="-128"/>
                <a:ea typeface="HGPｺﾞｼｯｸE" panose="020B0900000000000000" pitchFamily="50" charset="-128"/>
              </a:rPr>
              <a:t>2019</a:t>
            </a:r>
            <a:r>
              <a:rPr kumimoji="1" lang="ja-JP" altLang="en-US" dirty="0" smtClean="0">
                <a:latin typeface="HGPｺﾞｼｯｸE" panose="020B0900000000000000" pitchFamily="50" charset="-128"/>
                <a:ea typeface="HGPｺﾞｼｯｸE" panose="020B0900000000000000" pitchFamily="50" charset="-128"/>
              </a:rPr>
              <a:t>年</a:t>
            </a:r>
            <a:r>
              <a:rPr lang="en-US" altLang="ja-JP" dirty="0">
                <a:latin typeface="HGPｺﾞｼｯｸE" panose="020B0900000000000000" pitchFamily="50" charset="-128"/>
                <a:ea typeface="HGPｺﾞｼｯｸE" panose="020B0900000000000000" pitchFamily="50" charset="-128"/>
              </a:rPr>
              <a:t>6</a:t>
            </a:r>
            <a:r>
              <a:rPr kumimoji="1" lang="ja-JP" altLang="en-US" dirty="0" smtClean="0">
                <a:latin typeface="HGPｺﾞｼｯｸE" panose="020B0900000000000000" pitchFamily="50" charset="-128"/>
                <a:ea typeface="HGPｺﾞｼｯｸE" panose="020B0900000000000000" pitchFamily="50" charset="-128"/>
              </a:rPr>
              <a:t>月</a:t>
            </a:r>
            <a:r>
              <a:rPr lang="en-US" altLang="ja-JP" dirty="0">
                <a:latin typeface="HGPｺﾞｼｯｸE" panose="020B0900000000000000" pitchFamily="50" charset="-128"/>
                <a:ea typeface="HGPｺﾞｼｯｸE" panose="020B0900000000000000" pitchFamily="50" charset="-128"/>
              </a:rPr>
              <a:t>14</a:t>
            </a:r>
            <a:r>
              <a:rPr kumimoji="1" lang="ja-JP" altLang="en-US" dirty="0" smtClean="0">
                <a:latin typeface="HGPｺﾞｼｯｸE" panose="020B0900000000000000" pitchFamily="50" charset="-128"/>
                <a:ea typeface="HGPｺﾞｼｯｸE" panose="020B0900000000000000" pitchFamily="50" charset="-128"/>
              </a:rPr>
              <a:t>日（金曜日）</a:t>
            </a:r>
            <a:endParaRPr kumimoji="1" lang="ja-JP" altLang="en-US" dirty="0">
              <a:latin typeface="HGPｺﾞｼｯｸE" panose="020B0900000000000000" pitchFamily="50" charset="-128"/>
              <a:ea typeface="HGPｺﾞｼｯｸE" panose="020B0900000000000000" pitchFamily="50" charset="-128"/>
            </a:endParaRPr>
          </a:p>
        </p:txBody>
      </p:sp>
      <p:sp>
        <p:nvSpPr>
          <p:cNvPr id="10" name="ホームベース 9"/>
          <p:cNvSpPr/>
          <p:nvPr/>
        </p:nvSpPr>
        <p:spPr>
          <a:xfrm>
            <a:off x="332656" y="2941202"/>
            <a:ext cx="1377138" cy="36004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ｺﾞｼｯｸE" panose="020B0900000000000000" pitchFamily="50" charset="-128"/>
                <a:ea typeface="HGPｺﾞｼｯｸE" panose="020B0900000000000000" pitchFamily="50" charset="-128"/>
              </a:rPr>
              <a:t>申込先</a:t>
            </a:r>
            <a:endParaRPr kumimoji="1" lang="ja-JP" altLang="en-US" dirty="0">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1709794" y="2915651"/>
            <a:ext cx="4744144" cy="646331"/>
          </a:xfrm>
          <a:prstGeom prst="rect">
            <a:avLst/>
          </a:prstGeom>
          <a:noFill/>
        </p:spPr>
        <p:txBody>
          <a:bodyPr wrap="square" rtlCol="0">
            <a:spAutoFit/>
          </a:bodyPr>
          <a:lstStyle/>
          <a:p>
            <a:r>
              <a:rPr kumimoji="1" lang="ja-JP" altLang="en-US" dirty="0" smtClean="0">
                <a:latin typeface="HGPｺﾞｼｯｸE" panose="020B0900000000000000" pitchFamily="50" charset="-128"/>
                <a:ea typeface="HGPｺﾞｼｯｸE" panose="020B0900000000000000" pitchFamily="50" charset="-128"/>
              </a:rPr>
              <a:t>ＪＴＢ高知支店</a:t>
            </a:r>
            <a:endParaRPr kumimoji="1" lang="en-US" altLang="ja-JP" dirty="0" smtClean="0">
              <a:latin typeface="HGPｺﾞｼｯｸE" panose="020B0900000000000000" pitchFamily="50" charset="-128"/>
              <a:ea typeface="HGPｺﾞｼｯｸE" panose="020B0900000000000000" pitchFamily="50" charset="-128"/>
            </a:endParaRPr>
          </a:p>
          <a:p>
            <a:r>
              <a:rPr kumimoji="1" lang="ja-JP" altLang="en-US" dirty="0" smtClean="0">
                <a:latin typeface="HGPｺﾞｼｯｸE" panose="020B0900000000000000" pitchFamily="50" charset="-128"/>
                <a:ea typeface="HGPｺﾞｼｯｸE" panose="020B0900000000000000" pitchFamily="50" charset="-128"/>
              </a:rPr>
              <a:t>ＦＡＸ</a:t>
            </a:r>
            <a:r>
              <a:rPr kumimoji="1" lang="ja-JP" altLang="en-US" smtClean="0">
                <a:latin typeface="HGPｺﾞｼｯｸE" panose="020B0900000000000000" pitchFamily="50" charset="-128"/>
                <a:ea typeface="HGPｺﾞｼｯｸE" panose="020B0900000000000000" pitchFamily="50" charset="-128"/>
              </a:rPr>
              <a:t>：</a:t>
            </a:r>
            <a:r>
              <a:rPr kumimoji="1" lang="ja-JP" altLang="en-US" smtClean="0">
                <a:latin typeface="HGPｺﾞｼｯｸE" panose="020B0900000000000000" pitchFamily="50" charset="-128"/>
                <a:ea typeface="HGPｺﾞｼｯｸE" panose="020B0900000000000000" pitchFamily="50" charset="-128"/>
              </a:rPr>
              <a:t>０８８－８７３－０６０９</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332656" y="3635896"/>
            <a:ext cx="6192688" cy="22322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0688" y="3779912"/>
            <a:ext cx="5617226" cy="1600438"/>
          </a:xfrm>
          <a:prstGeom prst="rect">
            <a:avLst/>
          </a:prstGeom>
          <a:noFill/>
        </p:spPr>
        <p:txBody>
          <a:bodyPr wrap="square" rtlCol="0">
            <a:spAutoFit/>
          </a:bodyPr>
          <a:lstStyle/>
          <a:p>
            <a:r>
              <a:rPr kumimoji="1" lang="ja-JP" altLang="en-US" sz="1400" dirty="0" smtClean="0"/>
              <a:t>（</a:t>
            </a:r>
            <a:r>
              <a:rPr kumimoji="1" lang="en-US" altLang="ja-JP" sz="1400" dirty="0" smtClean="0"/>
              <a:t>1</a:t>
            </a:r>
            <a:r>
              <a:rPr kumimoji="1" lang="ja-JP" altLang="en-US" sz="1400" dirty="0" smtClean="0"/>
              <a:t>）参加する催しにチェックを入れて下さい（必須）</a:t>
            </a:r>
            <a:endParaRPr kumimoji="1" lang="en-US" altLang="ja-JP" sz="1400" dirty="0" smtClean="0"/>
          </a:p>
          <a:p>
            <a:r>
              <a:rPr lang="ja-JP" altLang="en-US" sz="1400" dirty="0" smtClean="0"/>
              <a:t>　□セミナー参加　　　　　　　　</a:t>
            </a:r>
            <a:endParaRPr lang="en-US" altLang="ja-JP" sz="1400" dirty="0" smtClean="0"/>
          </a:p>
          <a:p>
            <a:endParaRPr kumimoji="1" lang="en-US" altLang="ja-JP" sz="1400" dirty="0"/>
          </a:p>
          <a:p>
            <a:r>
              <a:rPr lang="ja-JP" altLang="en-US" sz="1400" dirty="0" smtClean="0"/>
              <a:t>（</a:t>
            </a:r>
            <a:r>
              <a:rPr lang="en-US" altLang="ja-JP" sz="1400" dirty="0" smtClean="0"/>
              <a:t>2</a:t>
            </a:r>
            <a:r>
              <a:rPr lang="ja-JP" altLang="en-US" sz="1400" dirty="0" smtClean="0"/>
              <a:t>）所属及び氏名をご記入下さい（必須）</a:t>
            </a:r>
            <a:endParaRPr lang="en-US" altLang="ja-JP" sz="1400" dirty="0" smtClean="0"/>
          </a:p>
          <a:p>
            <a:r>
              <a:rPr kumimoji="1" lang="ja-JP" altLang="en-US" sz="1400" dirty="0"/>
              <a:t>　</a:t>
            </a:r>
            <a:endParaRPr lang="en-US" altLang="ja-JP" sz="1400" dirty="0"/>
          </a:p>
          <a:p>
            <a:endParaRPr kumimoji="1" lang="en-US" altLang="ja-JP" sz="1400" dirty="0" smtClean="0"/>
          </a:p>
          <a:p>
            <a:r>
              <a:rPr lang="ja-JP" altLang="en-US" sz="1400" dirty="0" smtClean="0"/>
              <a:t>（</a:t>
            </a:r>
            <a:r>
              <a:rPr lang="en-US" altLang="ja-JP" sz="1400" dirty="0" smtClean="0"/>
              <a:t>3</a:t>
            </a:r>
            <a:r>
              <a:rPr lang="ja-JP" altLang="en-US" sz="1400" dirty="0" smtClean="0"/>
              <a:t>）メールアドレス（任意）</a:t>
            </a:r>
            <a:r>
              <a:rPr lang="en-US" altLang="ja-JP" sz="1100" dirty="0" smtClean="0"/>
              <a:t>※</a:t>
            </a:r>
            <a:r>
              <a:rPr lang="ja-JP" altLang="en-US" sz="1100" dirty="0" smtClean="0"/>
              <a:t>セミナーの案内に使わせていただく場合があります。</a:t>
            </a:r>
            <a:endParaRPr kumimoji="1" lang="ja-JP" altLang="en-US" sz="1400" dirty="0"/>
          </a:p>
        </p:txBody>
      </p:sp>
      <p:sp>
        <p:nvSpPr>
          <p:cNvPr id="13" name="正方形/長方形 12"/>
          <p:cNvSpPr/>
          <p:nvPr/>
        </p:nvSpPr>
        <p:spPr>
          <a:xfrm>
            <a:off x="877510" y="4716016"/>
            <a:ext cx="3096344"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所属</a:t>
            </a:r>
            <a:endParaRPr kumimoji="1" lang="ja-JP" altLang="en-US" sz="1200" dirty="0">
              <a:solidFill>
                <a:schemeClr val="tx1"/>
              </a:solidFill>
            </a:endParaRPr>
          </a:p>
        </p:txBody>
      </p:sp>
      <p:sp>
        <p:nvSpPr>
          <p:cNvPr id="14" name="正方形/長方形 13"/>
          <p:cNvSpPr/>
          <p:nvPr/>
        </p:nvSpPr>
        <p:spPr>
          <a:xfrm>
            <a:off x="4094628" y="4716016"/>
            <a:ext cx="235870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氏名</a:t>
            </a:r>
            <a:endParaRPr kumimoji="1" lang="ja-JP" altLang="en-US" sz="1200" dirty="0">
              <a:solidFill>
                <a:schemeClr val="tx1"/>
              </a:solidFill>
            </a:endParaRPr>
          </a:p>
        </p:txBody>
      </p:sp>
      <p:sp>
        <p:nvSpPr>
          <p:cNvPr id="15" name="正方形/長方形 14"/>
          <p:cNvSpPr/>
          <p:nvPr/>
        </p:nvSpPr>
        <p:spPr>
          <a:xfrm>
            <a:off x="877510" y="5380350"/>
            <a:ext cx="5575826"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　</a:t>
            </a:r>
            <a:r>
              <a:rPr lang="ja-JP" altLang="en-US" sz="1200" dirty="0" smtClean="0">
                <a:solidFill>
                  <a:schemeClr val="tx1"/>
                </a:solidFill>
              </a:rPr>
              <a:t>　　　　　　　　　　　　　　　　　　　　＠</a:t>
            </a:r>
            <a:endParaRPr kumimoji="1" lang="ja-JP" altLang="en-US" sz="1200" dirty="0">
              <a:solidFill>
                <a:schemeClr val="tx1"/>
              </a:solidFill>
            </a:endParaRPr>
          </a:p>
        </p:txBody>
      </p:sp>
      <p:sp>
        <p:nvSpPr>
          <p:cNvPr id="16" name="正方形/長方形 15"/>
          <p:cNvSpPr/>
          <p:nvPr/>
        </p:nvSpPr>
        <p:spPr>
          <a:xfrm>
            <a:off x="333258" y="6228184"/>
            <a:ext cx="6192688" cy="22322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21290" y="6372200"/>
            <a:ext cx="5617226" cy="1600438"/>
          </a:xfrm>
          <a:prstGeom prst="rect">
            <a:avLst/>
          </a:prstGeom>
          <a:noFill/>
        </p:spPr>
        <p:txBody>
          <a:bodyPr wrap="square" rtlCol="0">
            <a:spAutoFit/>
          </a:bodyPr>
          <a:lstStyle/>
          <a:p>
            <a:r>
              <a:rPr kumimoji="1" lang="ja-JP" altLang="en-US" sz="1400" dirty="0" smtClean="0"/>
              <a:t>（</a:t>
            </a:r>
            <a:r>
              <a:rPr kumimoji="1" lang="en-US" altLang="ja-JP" sz="1400" dirty="0" smtClean="0"/>
              <a:t>1</a:t>
            </a:r>
            <a:r>
              <a:rPr kumimoji="1" lang="ja-JP" altLang="en-US" sz="1400" dirty="0" smtClean="0"/>
              <a:t>）参加する催しにチェックを入れて下さい（必須）</a:t>
            </a:r>
            <a:endParaRPr kumimoji="1" lang="en-US" altLang="ja-JP" sz="1400" dirty="0" smtClean="0"/>
          </a:p>
          <a:p>
            <a:r>
              <a:rPr lang="ja-JP" altLang="en-US" sz="1400" dirty="0" smtClean="0"/>
              <a:t>　□セミナー参加　　　　　　　　</a:t>
            </a:r>
            <a:endParaRPr lang="en-US" altLang="ja-JP" sz="1400" dirty="0" smtClean="0"/>
          </a:p>
          <a:p>
            <a:endParaRPr kumimoji="1" lang="en-US" altLang="ja-JP" sz="1400" dirty="0"/>
          </a:p>
          <a:p>
            <a:r>
              <a:rPr lang="ja-JP" altLang="en-US" sz="1400" dirty="0" smtClean="0"/>
              <a:t>（</a:t>
            </a:r>
            <a:r>
              <a:rPr lang="en-US" altLang="ja-JP" sz="1400" dirty="0" smtClean="0"/>
              <a:t>2</a:t>
            </a:r>
            <a:r>
              <a:rPr lang="ja-JP" altLang="en-US" sz="1400" dirty="0" smtClean="0"/>
              <a:t>）所属及び氏名をご記入下さい（必須）</a:t>
            </a:r>
            <a:endParaRPr lang="en-US" altLang="ja-JP" sz="1400" dirty="0" smtClean="0"/>
          </a:p>
          <a:p>
            <a:r>
              <a:rPr kumimoji="1" lang="ja-JP" altLang="en-US" sz="1400" dirty="0"/>
              <a:t>　</a:t>
            </a:r>
            <a:endParaRPr lang="en-US" altLang="ja-JP" sz="1400" dirty="0"/>
          </a:p>
          <a:p>
            <a:endParaRPr kumimoji="1" lang="en-US" altLang="ja-JP" sz="1400" dirty="0" smtClean="0"/>
          </a:p>
          <a:p>
            <a:r>
              <a:rPr lang="ja-JP" altLang="en-US" sz="1400" dirty="0" smtClean="0"/>
              <a:t>（</a:t>
            </a:r>
            <a:r>
              <a:rPr lang="en-US" altLang="ja-JP" sz="1400" dirty="0" smtClean="0"/>
              <a:t>3</a:t>
            </a:r>
            <a:r>
              <a:rPr lang="ja-JP" altLang="en-US" sz="1400" dirty="0" smtClean="0"/>
              <a:t>）メールアドレス（任意）</a:t>
            </a:r>
            <a:r>
              <a:rPr lang="en-US" altLang="ja-JP" sz="1100" dirty="0" smtClean="0"/>
              <a:t>※</a:t>
            </a:r>
            <a:r>
              <a:rPr lang="ja-JP" altLang="en-US" sz="1100" dirty="0" smtClean="0"/>
              <a:t>セミナーの案内に使わせていただく場合があります。</a:t>
            </a:r>
            <a:endParaRPr kumimoji="1" lang="ja-JP" altLang="en-US" sz="1400" dirty="0"/>
          </a:p>
        </p:txBody>
      </p:sp>
      <p:sp>
        <p:nvSpPr>
          <p:cNvPr id="18" name="正方形/長方形 17"/>
          <p:cNvSpPr/>
          <p:nvPr/>
        </p:nvSpPr>
        <p:spPr>
          <a:xfrm>
            <a:off x="878112" y="7308304"/>
            <a:ext cx="3096344"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所属</a:t>
            </a:r>
            <a:endParaRPr kumimoji="1" lang="ja-JP" altLang="en-US" sz="1200" dirty="0">
              <a:solidFill>
                <a:schemeClr val="tx1"/>
              </a:solidFill>
            </a:endParaRPr>
          </a:p>
        </p:txBody>
      </p:sp>
      <p:sp>
        <p:nvSpPr>
          <p:cNvPr id="19" name="正方形/長方形 18"/>
          <p:cNvSpPr/>
          <p:nvPr/>
        </p:nvSpPr>
        <p:spPr>
          <a:xfrm>
            <a:off x="4095230" y="7308304"/>
            <a:ext cx="2358708"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氏名</a:t>
            </a:r>
            <a:endParaRPr kumimoji="1" lang="ja-JP" altLang="en-US" sz="1200" dirty="0">
              <a:solidFill>
                <a:schemeClr val="tx1"/>
              </a:solidFill>
            </a:endParaRPr>
          </a:p>
        </p:txBody>
      </p:sp>
      <p:sp>
        <p:nvSpPr>
          <p:cNvPr id="20" name="正方形/長方形 19"/>
          <p:cNvSpPr/>
          <p:nvPr/>
        </p:nvSpPr>
        <p:spPr>
          <a:xfrm>
            <a:off x="878112" y="7972638"/>
            <a:ext cx="5575826" cy="2880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　</a:t>
            </a:r>
            <a:r>
              <a:rPr lang="ja-JP" altLang="en-US" sz="1200" dirty="0" smtClean="0">
                <a:solidFill>
                  <a:schemeClr val="tx1"/>
                </a:solidFill>
              </a:rPr>
              <a:t>　　　　　　　　　　　　　　　　　　　　＠</a:t>
            </a:r>
            <a:endParaRPr kumimoji="1" lang="ja-JP" altLang="en-US" sz="1200" dirty="0">
              <a:solidFill>
                <a:schemeClr val="tx1"/>
              </a:solidFill>
            </a:endParaRPr>
          </a:p>
        </p:txBody>
      </p:sp>
      <p:sp>
        <p:nvSpPr>
          <p:cNvPr id="21" name="正方形/長方形 20"/>
          <p:cNvSpPr/>
          <p:nvPr/>
        </p:nvSpPr>
        <p:spPr>
          <a:xfrm>
            <a:off x="0" y="0"/>
            <a:ext cx="6858000" cy="4675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HGP創英角ｺﾞｼｯｸUB" panose="020B0900000000000000" pitchFamily="50" charset="-128"/>
                <a:ea typeface="HGP創英角ｺﾞｼｯｸUB" panose="020B0900000000000000" pitchFamily="50" charset="-128"/>
              </a:rPr>
              <a:t>土佐経済同友会　観光振興委員会　オープン委員会</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86260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406</Words>
  <Application>Microsoft Office PowerPoint</Application>
  <PresentationFormat>画面に合わせる (4:3)</PresentationFormat>
  <Paragraphs>68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JTB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kochi1001</cp:lastModifiedBy>
  <cp:revision>20</cp:revision>
  <cp:lastPrinted>2019-05-27T01:31:32Z</cp:lastPrinted>
  <dcterms:created xsi:type="dcterms:W3CDTF">2018-04-02T03:38:41Z</dcterms:created>
  <dcterms:modified xsi:type="dcterms:W3CDTF">2019-05-27T05:13:38Z</dcterms:modified>
</cp:coreProperties>
</file>